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53" r:id="rId3"/>
    <p:sldId id="656" r:id="rId4"/>
    <p:sldId id="673" r:id="rId5"/>
    <p:sldId id="678" r:id="rId6"/>
    <p:sldId id="676" r:id="rId7"/>
    <p:sldId id="675" r:id="rId8"/>
    <p:sldId id="679" r:id="rId9"/>
    <p:sldId id="680" r:id="rId10"/>
    <p:sldId id="681" r:id="rId11"/>
    <p:sldId id="682" r:id="rId12"/>
    <p:sldId id="683" r:id="rId13"/>
    <p:sldId id="684" r:id="rId14"/>
    <p:sldId id="677" r:id="rId15"/>
    <p:sldId id="686" r:id="rId16"/>
    <p:sldId id="685" r:id="rId17"/>
    <p:sldId id="690" r:id="rId18"/>
    <p:sldId id="687" r:id="rId19"/>
    <p:sldId id="688" r:id="rId20"/>
    <p:sldId id="689" r:id="rId21"/>
    <p:sldId id="672" r:id="rId22"/>
    <p:sldId id="657" r:id="rId23"/>
    <p:sldId id="614" r:id="rId24"/>
    <p:sldId id="659" r:id="rId25"/>
    <p:sldId id="660" r:id="rId26"/>
    <p:sldId id="661" r:id="rId27"/>
    <p:sldId id="663" r:id="rId28"/>
    <p:sldId id="664" r:id="rId29"/>
    <p:sldId id="665" r:id="rId30"/>
    <p:sldId id="666" r:id="rId31"/>
    <p:sldId id="667" r:id="rId32"/>
    <p:sldId id="668" r:id="rId33"/>
    <p:sldId id="669" r:id="rId34"/>
    <p:sldId id="671" r:id="rId35"/>
    <p:sldId id="61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306A-C6E0-1D73-9CA7-9BD69E54F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FBC33-3A7E-EAD0-AD05-406694C3F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6D154-028B-E46C-DA4F-E7B9E31B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BDC4-D982-8DD2-D60C-A4BB21AA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6676-FC9F-3A51-896B-883C590C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ED82-4F77-BEAA-CF3C-1B4292E9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340E8-C7EB-8096-77F1-F6AC3D6D6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C82A8-06C8-153E-4617-556207DB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B96D8-1BB2-AC29-CF22-351E464D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69A08-25A2-4FD0-124D-6ABC92AA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6EC11-05AE-2FB9-A065-C6BEFE038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97503-F214-658D-94E4-EAF6D5B19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FCB2E-0D5B-B6A8-8FE6-332C1734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3666-060B-BA90-351D-C648E5EA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F724C-BF01-E769-0342-025AA20E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6C3B-E85A-1F72-FD57-7D368BB0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4D19-9277-9E1B-8CDF-EAB36E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1258A-4588-1B59-6A35-0736ACFD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B44E-F802-406D-FC34-DBF6109A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7596-04DA-DC6C-CBEA-A115F42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5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B261-43F2-BD03-2DD4-39F023BC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4955E-5846-CEC7-70D9-30CBA2D3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466A7-2120-B782-32B4-3FD95C7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5B35E-6541-9EA9-187B-2FE46DAE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DF55-46C0-EA9F-10C6-C820C242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9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F093-F710-BCC9-EA4B-2EF82B55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1732-2FCC-A2FC-60ED-B6090186A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0FC13-7698-4E6A-720D-74B0DF1E5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F4DAD-A591-6866-745C-40521EE8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698FA-82A6-6BD8-04D7-9C83B192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DE38F-FD25-8B3E-E756-17046AF5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A1A6-88B8-603B-6409-88E02DC8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6F1C-61E0-2194-DFA5-74CF2C957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CCB3F-106A-5BD5-CEB4-FEAE5A40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FEF37-7F79-D0FC-3A04-6DEE9F304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FD17A-8A89-84C9-834C-6F81D6BC5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24E7E-2D08-8F72-42AC-B81BE2F6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521AE-DF0F-0779-D331-6CA13EC4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1D4D3-3389-9A4E-AA82-46509BD9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7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6556-8C3B-3D82-0FAB-C5978BF4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11A3-14C6-904E-C02C-51054180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92C66-5904-D433-6B38-B95CD0D2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D9C68-02F0-ADD5-4E3C-187F2875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3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EE3F1-9FAA-B57D-C4DE-F4C27E12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20BF8-EA1D-E12C-59C2-D38B939A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1C11B-43B1-AE8F-D70B-D11DF365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2C70-4546-C57F-3E38-9F05245C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E782-B14B-1B15-5CBF-4BF1D5EFF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E8602-7ED9-9EF7-40A9-FFE57A09E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E148-11EF-D9EC-221F-C5DE55A1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6458F-4DC8-215E-1800-8FACC09E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67CB-4289-DFF6-B1FA-902D4952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47EA-B1A5-2925-B9CE-91D18484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4633A-2653-8354-90C0-31587FC77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E5B8D-23FB-698F-6587-621E1D329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683E-F33A-225E-B4B0-39CB7DDF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6487D-8077-C400-50FE-123FFA07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FBCF-5638-3E44-98B9-ACAD89BF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115E1-3A81-84C9-002A-26AB47BC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3C552-9270-FE72-8366-CA674BA1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C09D-686C-E20D-D851-18FFFF46E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86FA9-E4E3-49EE-90D6-7A0523A984F1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D667F-6062-4920-7495-5BFFA1850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207D4-D4A9-84AB-AB8F-AED33B3A4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bluematterscience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shiny.bluematterscience.com/app/slick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Blue-Matter/Sli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ck.bluematterscience.com/articles/DevelopersGuide.html" TargetMode="External"/><Relationship Id="rId5" Type="http://schemas.openxmlformats.org/officeDocument/2006/relationships/hyperlink" Target="https://slick.bluematterscience.com/index.htm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lue-Matter/SlickLibrary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Blue-Matter/Slic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ick.bluematterscience.com/articles/DevelopersGuide.html" TargetMode="External"/><Relationship Id="rId5" Type="http://schemas.openxmlformats.org/officeDocument/2006/relationships/hyperlink" Target="https://slick.bluematterscience.com/index.html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ck.bluematterscience.com/reference/Slick-class.htm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E31F3F8E-EA26-0499-7784-BB0AC8465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251" y="5836441"/>
            <a:ext cx="26948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CA" altLang="en-US" sz="1600" dirty="0">
                <a:solidFill>
                  <a:srgbClr val="126D96"/>
                </a:solidFill>
                <a:hlinkClick r:id="rId2"/>
              </a:rPr>
              <a:t>www.bluematterscience.com</a:t>
            </a:r>
            <a:endParaRPr lang="en-CA" altLang="en-US" sz="1600" dirty="0">
              <a:solidFill>
                <a:srgbClr val="126D9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B787-0EE1-0911-A28C-491AA758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10" y="4975310"/>
            <a:ext cx="1587476" cy="86113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D62FCD6-9C41-E8B8-68B1-BCE02AAC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0164" y="1211720"/>
            <a:ext cx="8616620" cy="627302"/>
          </a:xfrm>
        </p:spPr>
        <p:txBody>
          <a:bodyPr rtlCol="0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4400" dirty="0">
                <a:solidFill>
                  <a:srgbClr val="0070C0"/>
                </a:solidFill>
              </a:rPr>
              <a:t>Presenting MSE Results with Slick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7201A25-B3F8-F560-BB72-B07C2B303543}"/>
              </a:ext>
            </a:extLst>
          </p:cNvPr>
          <p:cNvSpPr txBox="1">
            <a:spLocks/>
          </p:cNvSpPr>
          <p:nvPr/>
        </p:nvSpPr>
        <p:spPr bwMode="auto">
          <a:xfrm>
            <a:off x="2350816" y="2969947"/>
            <a:ext cx="7490368" cy="43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Global Blue Shark MSE Workshop</a:t>
            </a:r>
          </a:p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14 – 16 October 2025</a:t>
            </a:r>
          </a:p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Rome, Italy</a:t>
            </a:r>
            <a:endParaRPr kumimoji="0" lang="en-US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8694B38-F788-8141-4EC3-006E3524E6DB}"/>
              </a:ext>
            </a:extLst>
          </p:cNvPr>
          <p:cNvSpPr txBox="1">
            <a:spLocks/>
          </p:cNvSpPr>
          <p:nvPr/>
        </p:nvSpPr>
        <p:spPr bwMode="auto">
          <a:xfrm>
            <a:off x="4895697" y="4756874"/>
            <a:ext cx="2400604" cy="43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Adrian Hordyk</a:t>
            </a:r>
            <a:endParaRPr kumimoji="0" lang="en-US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8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038B-2E38-866C-F045-74B1E5284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DB0EF142-512D-C5FD-C6B3-49E87B0ABEF9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Quilt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3E05-CCA5-3DE8-A5B5-6943658B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04" y="1262062"/>
            <a:ext cx="6494696" cy="2286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B17DB-4CD9-AC18-C29E-D4FF0EB81A84}"/>
              </a:ext>
            </a:extLst>
          </p:cNvPr>
          <p:cNvSpPr txBox="1"/>
          <p:nvPr/>
        </p:nvSpPr>
        <p:spPr>
          <a:xfrm>
            <a:off x="621963" y="3725967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HTML Table: search, order, 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38159-BDFA-ED19-2FB4-A33299D9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68" y="4430848"/>
            <a:ext cx="4121362" cy="19304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B39D76-7FF5-39E2-760B-E80F0DC19282}"/>
              </a:ext>
            </a:extLst>
          </p:cNvPr>
          <p:cNvSpPr txBox="1"/>
          <p:nvPr/>
        </p:nvSpPr>
        <p:spPr>
          <a:xfrm>
            <a:off x="7222900" y="3966815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Static Table for PDF &amp; Word docs</a:t>
            </a:r>
          </a:p>
        </p:txBody>
      </p:sp>
    </p:spTree>
    <p:extLst>
      <p:ext uri="{BB962C8B-B14F-4D97-AF65-F5344CB8AC3E}">
        <p14:creationId xmlns:p14="http://schemas.microsoft.com/office/powerpoint/2010/main" val="171367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337C2-2FCD-7042-BC30-2D728D5F1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1CA278F-3C2B-CC66-C25B-F9EE9B329B79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Spider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28F2F-C6B2-43DE-CA77-2239BAE4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24" y="1281771"/>
            <a:ext cx="2540870" cy="1721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5E7B3-2708-BB3B-6F76-A679A5C1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214" y="1281771"/>
            <a:ext cx="2301120" cy="1724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F1401A-52CD-8126-FC7C-52E1EB5C6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7" y="3916692"/>
            <a:ext cx="5750165" cy="1694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2C0994-A6A0-B8BC-7505-647F4842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554" y="781940"/>
            <a:ext cx="4701000" cy="5302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338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2BA8C-A566-5516-73E1-BD31EBC9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5864F20-107C-08E7-93C3-65A1E8B8FA8F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Trade-Off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18207-8CF4-FF1F-DAE9-FD2A16D1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7" y="2043022"/>
            <a:ext cx="8794060" cy="3623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387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4E8B8-CB1F-2D42-C64A-94C3618CA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9D679AB-E025-4EDB-A7CE-E41978E9A918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Shiny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34DCA-241E-B0D1-82D9-9500C8D6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66" y="2485387"/>
            <a:ext cx="1207645" cy="527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C5BAC5-4F6D-4A59-4360-38A0EAEAB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07" y="3842686"/>
            <a:ext cx="3703377" cy="595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F15454-8F4B-E709-C061-ECEFC7D6F248}"/>
              </a:ext>
            </a:extLst>
          </p:cNvPr>
          <p:cNvSpPr txBox="1"/>
          <p:nvPr/>
        </p:nvSpPr>
        <p:spPr>
          <a:xfrm>
            <a:off x="620795" y="2116055"/>
            <a:ext cx="241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Run App locally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F6726-81A4-F229-2647-5B4657F05E12}"/>
              </a:ext>
            </a:extLst>
          </p:cNvPr>
          <p:cNvSpPr txBox="1"/>
          <p:nvPr/>
        </p:nvSpPr>
        <p:spPr>
          <a:xfrm>
            <a:off x="620795" y="3467791"/>
            <a:ext cx="431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Load Slick object directly from console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0ACA2-5E2E-EAD8-7ECF-5448CA8B2E11}"/>
              </a:ext>
            </a:extLst>
          </p:cNvPr>
          <p:cNvSpPr txBox="1"/>
          <p:nvPr/>
        </p:nvSpPr>
        <p:spPr>
          <a:xfrm>
            <a:off x="6096000" y="1584286"/>
            <a:ext cx="4802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https://shiny.bluematterscience.com/app/slick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62C8F-971D-D541-4EF8-5F8268DB7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526" y="2093201"/>
            <a:ext cx="5181194" cy="3279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653A8-BF52-0A08-9531-3BD5A249C9C8}"/>
              </a:ext>
            </a:extLst>
          </p:cNvPr>
          <p:cNvSpPr txBox="1"/>
          <p:nvPr/>
        </p:nvSpPr>
        <p:spPr>
          <a:xfrm>
            <a:off x="6081559" y="1214954"/>
            <a:ext cx="241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Online App</a:t>
            </a:r>
          </a:p>
        </p:txBody>
      </p:sp>
    </p:spTree>
    <p:extLst>
      <p:ext uri="{BB962C8B-B14F-4D97-AF65-F5344CB8AC3E}">
        <p14:creationId xmlns:p14="http://schemas.microsoft.com/office/powerpoint/2010/main" val="68379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EAE3A-4F73-9F10-154B-87D5907A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DE7689-418E-4F6A-25D5-87931B0E8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2" y="147414"/>
            <a:ext cx="11301080" cy="65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15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40BBD-6675-0A13-1904-030F9C7EF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D2688E0-B0B4-69DA-F474-1D9976E237D3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Load Slick Objects and Choose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215AB-04A3-F132-C7C3-E1478A88D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161" y="1484956"/>
            <a:ext cx="3586427" cy="388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FC6AE1-5204-7432-28C2-C208F067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56" y="1437954"/>
            <a:ext cx="3479095" cy="388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2628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5D9D9-3BAB-71C9-C937-2FFCC181A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77DB449-F963-7D70-E714-9C3836499E30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Title, Authors, and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0B808-F6CE-0CB9-9D31-C87532D638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632"/>
          <a:stretch>
            <a:fillRect/>
          </a:stretch>
        </p:blipFill>
        <p:spPr>
          <a:xfrm>
            <a:off x="893942" y="1198492"/>
            <a:ext cx="10282015" cy="395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26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EA576-A08E-8B9F-CD2F-DD5768A9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639526D-033D-3D7B-0ABC-8DFE9E9D06C6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Descriptions of MPs, OMs, and PIs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8071A-F1C8-0E18-616A-4E9F1102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7" y="1485823"/>
            <a:ext cx="5222113" cy="2127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14DD9-2772-EF73-64BD-09C7E55D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81" y="1357637"/>
            <a:ext cx="6007221" cy="1923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C404C-FCC9-D205-B530-ACDDE45EA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082" y="4279140"/>
            <a:ext cx="7138069" cy="2066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99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5E3FD-13D7-FC7C-A265-F795641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2CD826B-5F6B-10E7-4DAE-A25F5935A96B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Example Plot Page: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8CC5-9F31-5372-B56C-B7E348BD5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61" y="1102407"/>
            <a:ext cx="9593210" cy="55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0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59F3-F992-3E88-024F-4859A971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F69162-24C8-EA74-4342-F605F9261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" y="1956987"/>
            <a:ext cx="3329299" cy="31961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520C161-C23F-5B2D-5A28-47EE25D83E51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Filters and Controls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46EA6E-9717-D815-718E-5B3FE68E0DE8}"/>
              </a:ext>
            </a:extLst>
          </p:cNvPr>
          <p:cNvSpPr txBox="1"/>
          <p:nvPr/>
        </p:nvSpPr>
        <p:spPr>
          <a:xfrm>
            <a:off x="592311" y="5321892"/>
            <a:ext cx="24158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MPs</a:t>
            </a:r>
          </a:p>
          <a:p>
            <a:r>
              <a:rPr lang="en-US" dirty="0"/>
              <a:t>Preset Buttons</a:t>
            </a:r>
          </a:p>
          <a:p>
            <a:r>
              <a:rPr lang="en-US" dirty="0"/>
              <a:t>Filter OMs and PIs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9C6BC-796C-3C47-DE28-53538067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07" y="1578493"/>
            <a:ext cx="3924502" cy="615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78D7DE-DF91-6A8C-EA59-B904BA405667}"/>
              </a:ext>
            </a:extLst>
          </p:cNvPr>
          <p:cNvSpPr txBox="1"/>
          <p:nvPr/>
        </p:nvSpPr>
        <p:spPr>
          <a:xfrm>
            <a:off x="5615814" y="1094671"/>
            <a:ext cx="2415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Controls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75017-0466-5846-D792-34C36FA44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27" y="2466070"/>
            <a:ext cx="2228965" cy="3702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C03D18-0964-7639-B78E-9DB610AD0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7765" y="2828443"/>
            <a:ext cx="2874754" cy="1115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577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4124B-D7D9-7CB9-F32F-8C70211B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6E53003-3D7E-D834-EEEC-C017B17B9FC0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b="1" dirty="0">
                <a:solidFill>
                  <a:srgbClr val="0070C0"/>
                </a:solidFill>
              </a:rPr>
              <a:t>Slick</a:t>
            </a:r>
            <a:r>
              <a:rPr lang="en-US" sz="3600" dirty="0">
                <a:solidFill>
                  <a:srgbClr val="0070C0"/>
                </a:solidFill>
              </a:rPr>
              <a:t>: Interactive Visualization of MSE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3E5DF-882B-8D54-0A56-B14CF19C0554}"/>
              </a:ext>
            </a:extLst>
          </p:cNvPr>
          <p:cNvSpPr txBox="1"/>
          <p:nvPr/>
        </p:nvSpPr>
        <p:spPr>
          <a:xfrm>
            <a:off x="539586" y="1431735"/>
            <a:ext cx="650879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 package designed for visualizing and exploring MSE results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Flexible functions for producing publication quality figures and tables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 Shiny App for interactive exploration of results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Under continued development – collaboration welcome!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on GitHub: </a:t>
            </a:r>
            <a:r>
              <a:rPr lang="en-US" dirty="0">
                <a:hlinkClick r:id="rId2"/>
              </a:rPr>
              <a:t>https://github.com/Blue-Matter/Slick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Version 1.0 available on CRAN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A6C08-4BE8-8B0F-34F3-DEF6786E2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18" y="3955347"/>
            <a:ext cx="5283472" cy="73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D0A372-89FE-FB07-B50A-3FDC7E352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384" y="2046351"/>
            <a:ext cx="4788609" cy="2506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BBEB7D-A80A-4425-0649-19FF147B948D}"/>
              </a:ext>
            </a:extLst>
          </p:cNvPr>
          <p:cNvSpPr txBox="1"/>
          <p:nvPr/>
        </p:nvSpPr>
        <p:spPr>
          <a:xfrm>
            <a:off x="511572" y="106240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Overview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15037-2F8A-7718-5A4A-C906826D418C}"/>
              </a:ext>
            </a:extLst>
          </p:cNvPr>
          <p:cNvSpPr txBox="1"/>
          <p:nvPr/>
        </p:nvSpPr>
        <p:spPr>
          <a:xfrm>
            <a:off x="539586" y="4793201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Help Documentation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Development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853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A050-5459-3F86-BCB3-AED60563F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2A0F6B0-EEF2-6C96-2F46-DC312A9816C3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69FAD-8A75-914A-2A7B-8CC918FC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06" r="23721"/>
          <a:stretch>
            <a:fillRect/>
          </a:stretch>
        </p:blipFill>
        <p:spPr>
          <a:xfrm>
            <a:off x="696482" y="1264778"/>
            <a:ext cx="4430783" cy="3320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B4C1D-60A3-D253-A901-A5FF48D4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40" y="2597921"/>
            <a:ext cx="4761861" cy="3572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F3CEB-24EB-28C5-4F5E-3D9613C79882}"/>
              </a:ext>
            </a:extLst>
          </p:cNvPr>
          <p:cNvSpPr txBox="1"/>
          <p:nvPr/>
        </p:nvSpPr>
        <p:spPr>
          <a:xfrm>
            <a:off x="791533" y="4639434"/>
            <a:ext cx="40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 plots and captions to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DDDBF-237A-D013-33ED-FF813B4151DD}"/>
              </a:ext>
            </a:extLst>
          </p:cNvPr>
          <p:cNvSpPr txBox="1"/>
          <p:nvPr/>
        </p:nvSpPr>
        <p:spPr>
          <a:xfrm>
            <a:off x="7131088" y="2038749"/>
            <a:ext cx="4036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Compile report to HTML or Word</a:t>
            </a:r>
          </a:p>
        </p:txBody>
      </p:sp>
    </p:spTree>
    <p:extLst>
      <p:ext uri="{BB962C8B-B14F-4D97-AF65-F5344CB8AC3E}">
        <p14:creationId xmlns:p14="http://schemas.microsoft.com/office/powerpoint/2010/main" val="3263452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BE35-7377-1A61-DA4E-26F2D99C9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54902E8-6765-3C20-19D1-1515C2D5672B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Slick Object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8C129-CD43-B4EF-78D0-CE99060183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16"/>
          <a:stretch>
            <a:fillRect/>
          </a:stretch>
        </p:blipFill>
        <p:spPr>
          <a:xfrm>
            <a:off x="587031" y="1742704"/>
            <a:ext cx="3479095" cy="2390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5F02E-162E-210E-9D92-00C5F8DB7A9B}"/>
              </a:ext>
            </a:extLst>
          </p:cNvPr>
          <p:cNvSpPr txBox="1"/>
          <p:nvPr/>
        </p:nvSpPr>
        <p:spPr>
          <a:xfrm>
            <a:off x="5779294" y="1266986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https://github.com/Blue-Matter/SlickLibrary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5A375-E71B-0DE6-5D4D-C97760BCDA86}"/>
              </a:ext>
            </a:extLst>
          </p:cNvPr>
          <p:cNvSpPr txBox="1"/>
          <p:nvPr/>
        </p:nvSpPr>
        <p:spPr>
          <a:xfrm>
            <a:off x="317418" y="1025496"/>
            <a:ext cx="5292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your Slick object accessible to online users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944EA-7B84-1D9C-B4F0-5274DF1B8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116"/>
          <a:stretch>
            <a:fillRect/>
          </a:stretch>
        </p:blipFill>
        <p:spPr>
          <a:xfrm>
            <a:off x="5917892" y="1709622"/>
            <a:ext cx="4504373" cy="2456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457EF-1639-ED69-BC99-E8D9C1F4C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92" y="4400765"/>
            <a:ext cx="2499391" cy="2059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157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9518D-AD26-013F-C264-301E0DE3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FE890D2-935D-0158-FBDC-F09771DFC708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Slick Breakout Session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794AA-6233-4466-DCDA-A136ED202433}"/>
              </a:ext>
            </a:extLst>
          </p:cNvPr>
          <p:cNvSpPr txBox="1"/>
          <p:nvPr/>
        </p:nvSpPr>
        <p:spPr>
          <a:xfrm>
            <a:off x="2486826" y="2566103"/>
            <a:ext cx="79774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Build Slick object with Blue Shark MSE results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Explore plots in console and app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Populate Reporting ppt with key results</a:t>
            </a:r>
          </a:p>
        </p:txBody>
      </p:sp>
    </p:spTree>
    <p:extLst>
      <p:ext uri="{BB962C8B-B14F-4D97-AF65-F5344CB8AC3E}">
        <p14:creationId xmlns:p14="http://schemas.microsoft.com/office/powerpoint/2010/main" val="348548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D772-D886-000D-9B4B-06ED01A2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8B25163-6665-3122-B0A7-BAF9A79A3093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B48F9-E026-0BBB-1FF1-635559092171}"/>
              </a:ext>
            </a:extLst>
          </p:cNvPr>
          <p:cNvSpPr txBox="1"/>
          <p:nvPr/>
        </p:nvSpPr>
        <p:spPr>
          <a:xfrm>
            <a:off x="7542730" y="1556951"/>
            <a:ext cx="372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 working directory to local 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A987F-AB16-32A0-801E-6447B6C17855}"/>
              </a:ext>
            </a:extLst>
          </p:cNvPr>
          <p:cNvSpPr txBox="1"/>
          <p:nvPr/>
        </p:nvSpPr>
        <p:spPr>
          <a:xfrm>
            <a:off x="7508547" y="2549902"/>
            <a:ext cx="3033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Load R packages 🤞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A87F2-97B6-5A38-4B03-2211504A2C1D}"/>
              </a:ext>
            </a:extLst>
          </p:cNvPr>
          <p:cNvSpPr txBox="1"/>
          <p:nvPr/>
        </p:nvSpPr>
        <p:spPr>
          <a:xfrm>
            <a:off x="7542730" y="3630991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your stock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69DB-C9D9-B472-32B4-7D78B29C417B}"/>
              </a:ext>
            </a:extLst>
          </p:cNvPr>
          <p:cNvSpPr txBox="1"/>
          <p:nvPr/>
        </p:nvSpPr>
        <p:spPr>
          <a:xfrm>
            <a:off x="7542730" y="5331344"/>
            <a:ext cx="350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Information about MSE used to set up Slick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710D0-59BC-5341-322A-30173F59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97" y="1044205"/>
            <a:ext cx="6479961" cy="56034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7EAB76-1DBA-C40F-B5F9-2371E8C0DE92}"/>
              </a:ext>
            </a:extLst>
          </p:cNvPr>
          <p:cNvSpPr txBox="1"/>
          <p:nvPr/>
        </p:nvSpPr>
        <p:spPr>
          <a:xfrm>
            <a:off x="7542730" y="4420176"/>
            <a:ext cx="3912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 MSE objects produced yesterday</a:t>
            </a:r>
          </a:p>
        </p:txBody>
      </p:sp>
    </p:spTree>
    <p:extLst>
      <p:ext uri="{BB962C8B-B14F-4D97-AF65-F5344CB8AC3E}">
        <p14:creationId xmlns:p14="http://schemas.microsoft.com/office/powerpoint/2010/main" val="3900033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377CD-8C20-6E53-E608-ADB244D93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0E57643-686C-709B-069C-633D21C698EC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Create Slick Object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8678B2-4DE7-EF5C-9532-F20978A7AC17}"/>
              </a:ext>
            </a:extLst>
          </p:cNvPr>
          <p:cNvSpPr txBox="1"/>
          <p:nvPr/>
        </p:nvSpPr>
        <p:spPr>
          <a:xfrm>
            <a:off x="7880289" y="1755764"/>
            <a:ext cx="372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Create `Slick` class object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2D9B65-F9B5-144D-20C6-DB2BAEA00570}"/>
              </a:ext>
            </a:extLst>
          </p:cNvPr>
          <p:cNvSpPr txBox="1"/>
          <p:nvPr/>
        </p:nvSpPr>
        <p:spPr>
          <a:xfrm>
            <a:off x="7991096" y="3583142"/>
            <a:ext cx="350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Add title and other info to appear in the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8FBDD-349D-B1AF-D5EF-C702A43A5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2" y="1420923"/>
            <a:ext cx="7376256" cy="43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9379-A256-63FE-C5EC-0944D843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8102C55-7EEC-5FFD-666A-01D1364BA2C5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Populate MP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5047C-BCAD-462C-A006-133F2DBCD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9" y="1559915"/>
            <a:ext cx="9655046" cy="41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8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6ACB4-7645-8F96-1189-A9E6B0CBA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408332E-754B-A29D-2956-6BBFDCEA3EEA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Populate OM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9C42D-A818-D652-C47E-C594C42A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656" y="1278670"/>
            <a:ext cx="8078687" cy="51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2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F7D-65C4-7DEF-3F84-37EFFB74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855132E-9655-8E33-880A-561AF0640EEF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Populate Time Series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3953D-51A3-7410-FBC6-4E13ECC5D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64" y="1163711"/>
            <a:ext cx="7226671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5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C7675-492C-3C16-BECD-3F5CD0F53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33AE15E-3931-1EA3-C059-93332C453B77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Populate Time Series Plot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2E9B1-A09C-3735-01D1-1A4FFC1EB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05" y="1192643"/>
            <a:ext cx="6502589" cy="52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54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48D2F-6BDE-B36E-A104-AF558592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150ACD4-2CE6-2748-3705-136ACD0475B5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 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2EDD6-2224-E6A3-38B0-57BD93746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86" y="1473159"/>
            <a:ext cx="3454578" cy="476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DDBB25-08AA-3302-1B7A-EABDDB77A686}"/>
              </a:ext>
            </a:extLst>
          </p:cNvPr>
          <p:cNvSpPr txBox="1"/>
          <p:nvPr/>
        </p:nvSpPr>
        <p:spPr>
          <a:xfrm>
            <a:off x="4186600" y="1542019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Show results for OM 1 (and PI 1)</a:t>
            </a:r>
          </a:p>
        </p:txBody>
      </p:sp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D9F7923-BB9C-1AA3-80B6-D458E9643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9" y="2465956"/>
            <a:ext cx="11077813" cy="36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8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01669-AFEA-B924-7563-4F564C3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082BBD0-629D-9AD3-4AF6-8966E6A4FA15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b="1" dirty="0">
                <a:solidFill>
                  <a:srgbClr val="0070C0"/>
                </a:solidFill>
              </a:rPr>
              <a:t>Slick</a:t>
            </a:r>
            <a:r>
              <a:rPr lang="en-US" sz="3600" dirty="0">
                <a:solidFill>
                  <a:srgbClr val="0070C0"/>
                </a:solidFill>
              </a:rPr>
              <a:t>: Interactive Visualization of MSE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926E3-6607-26FE-AEFE-B03333DCDAAA}"/>
              </a:ext>
            </a:extLst>
          </p:cNvPr>
          <p:cNvSpPr txBox="1"/>
          <p:nvPr/>
        </p:nvSpPr>
        <p:spPr>
          <a:xfrm>
            <a:off x="539586" y="1431735"/>
            <a:ext cx="650879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 package designed for visualizing and exploring MSE results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Flexible functions for producing publication quality figures and tables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 Shiny App for interactive exploration of results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Under continued development – collaboration welcome!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Code on GitHub: </a:t>
            </a:r>
            <a:r>
              <a:rPr lang="en-US" dirty="0">
                <a:hlinkClick r:id="rId2"/>
              </a:rPr>
              <a:t>https://github.com/Blue-Matter/Slick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Version 1.0 available on CRAN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12AE8-FA5E-BF83-1B96-8CC86C0F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18" y="3955347"/>
            <a:ext cx="5283472" cy="73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01C6D-D217-7BB4-EFD6-1BEB418C5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384" y="2046351"/>
            <a:ext cx="4788609" cy="25064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F1DAB0-E0BC-6EAF-21C0-112B4D1F159E}"/>
              </a:ext>
            </a:extLst>
          </p:cNvPr>
          <p:cNvSpPr txBox="1"/>
          <p:nvPr/>
        </p:nvSpPr>
        <p:spPr>
          <a:xfrm>
            <a:off x="511572" y="1062403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Overview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1DC4D-5317-0A08-5222-9EF30D8F5BF9}"/>
              </a:ext>
            </a:extLst>
          </p:cNvPr>
          <p:cNvSpPr txBox="1"/>
          <p:nvPr/>
        </p:nvSpPr>
        <p:spPr>
          <a:xfrm>
            <a:off x="539586" y="5306316"/>
            <a:ext cx="101322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Limitations: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May not be suitable for all applications, e.g., multiple stocks, spatial performance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C180D1-0EFB-7B1A-9207-BCE6FF256114}"/>
              </a:ext>
            </a:extLst>
          </p:cNvPr>
          <p:cNvSpPr txBox="1"/>
          <p:nvPr/>
        </p:nvSpPr>
        <p:spPr>
          <a:xfrm>
            <a:off x="539586" y="4793201"/>
            <a:ext cx="6095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Help Documentation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Development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1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73A8-7CF5-6A73-1286-EDCD05F3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showing the growth of the spice market&#10;&#10;AI-generated content may be incorrect.">
            <a:extLst>
              <a:ext uri="{FF2B5EF4-FFF2-40B4-BE49-F238E27FC236}">
                <a16:creationId xmlns:a16="http://schemas.microsoft.com/office/drawing/2014/main" id="{CC323A3D-3662-80B1-8616-5E6F9012B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2" y="2397096"/>
            <a:ext cx="11077813" cy="3681029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F704A8E4-4583-3ED8-CC05-69202A29DEBF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 Time Series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B1D9A-9DC0-A92D-D349-C7484934F25B}"/>
              </a:ext>
            </a:extLst>
          </p:cNvPr>
          <p:cNvSpPr txBox="1"/>
          <p:nvPr/>
        </p:nvSpPr>
        <p:spPr>
          <a:xfrm>
            <a:off x="4186600" y="1542019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Show results for PI 3 (averaged over all OMs)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0C181-457B-A236-F059-72564059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9" y="1498063"/>
            <a:ext cx="3606985" cy="4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2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05A80-48E5-1A0B-35E2-4477F9D12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B55C71C-FFE2-C870-CEC3-BCA86D574B35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Kobe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52BF5-AC7F-83D9-9643-15EE33BF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48" y="840309"/>
            <a:ext cx="6921856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7DFEE-1A01-5472-40DA-E0495E5D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DC007CA-466E-7E60-7A84-89FEF3A681BF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Kobe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11966-5C5A-3470-B6CE-1BABCC126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32" y="1239246"/>
            <a:ext cx="2101958" cy="482625"/>
          </a:xfrm>
          <a:prstGeom prst="rect">
            <a:avLst/>
          </a:prstGeom>
        </p:spPr>
      </p:pic>
      <p:pic>
        <p:nvPicPr>
          <p:cNvPr id="9" name="Picture 8" descr="A diagram of a graph&#10;&#10;AI-generated content may be incorrect.">
            <a:extLst>
              <a:ext uri="{FF2B5EF4-FFF2-40B4-BE49-F238E27FC236}">
                <a16:creationId xmlns:a16="http://schemas.microsoft.com/office/drawing/2014/main" id="{6BA2897F-62FE-C90A-0521-621EC61B8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5" y="2123629"/>
            <a:ext cx="4554995" cy="39093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43E59-F30F-CD32-F3AB-5D166CAFF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112" y="1258297"/>
            <a:ext cx="2902099" cy="463574"/>
          </a:xfrm>
          <a:prstGeom prst="rect">
            <a:avLst/>
          </a:prstGeom>
        </p:spPr>
      </p:pic>
      <p:pic>
        <p:nvPicPr>
          <p:cNvPr id="13" name="Picture 12" descr="A graph of different colored shapes&#10;&#10;AI-generated content may be incorrect.">
            <a:extLst>
              <a:ext uri="{FF2B5EF4-FFF2-40B4-BE49-F238E27FC236}">
                <a16:creationId xmlns:a16="http://schemas.microsoft.com/office/drawing/2014/main" id="{1255D5D3-CB0D-9331-016A-F2E039D6E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57" y="2580739"/>
            <a:ext cx="5935128" cy="25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0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3BC1-2FEC-B339-DD0E-C77F96C55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DAE9D8D-AE8F-D77A-F9C1-632CF127C678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Quilt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420F9-17F9-7DD8-B83A-5DA2001C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768" y="341832"/>
            <a:ext cx="4609133" cy="61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3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A545F-1BF2-BAA9-0E84-F3B2B1BE2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11F49D1-F263-5552-0597-307C1CFB6FA9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7354691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Other plots, Save, and App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07B25-0AF2-D1DA-6502-4110AFB1F0D3}"/>
              </a:ext>
            </a:extLst>
          </p:cNvPr>
          <p:cNvSpPr txBox="1"/>
          <p:nvPr/>
        </p:nvSpPr>
        <p:spPr>
          <a:xfrm>
            <a:off x="1307507" y="1591882"/>
            <a:ext cx="491383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Boxplot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Spider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Trade-Off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AE6D7-00BC-0CD1-2815-9282C4D75885}"/>
              </a:ext>
            </a:extLst>
          </p:cNvPr>
          <p:cNvSpPr txBox="1"/>
          <p:nvPr/>
        </p:nvSpPr>
        <p:spPr>
          <a:xfrm>
            <a:off x="6823090" y="3803926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Save `Slick` object to disk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B4C59F-FEA7-71C1-DB23-2F6524B0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4" y="3758014"/>
            <a:ext cx="5581937" cy="958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E0E7DF-0244-6868-BC95-3154223B70E4}"/>
              </a:ext>
            </a:extLst>
          </p:cNvPr>
          <p:cNvSpPr txBox="1"/>
          <p:nvPr/>
        </p:nvSpPr>
        <p:spPr>
          <a:xfrm>
            <a:off x="6823090" y="4328068"/>
            <a:ext cx="439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Run App locally</a:t>
            </a:r>
          </a:p>
        </p:txBody>
      </p:sp>
    </p:spTree>
    <p:extLst>
      <p:ext uri="{BB962C8B-B14F-4D97-AF65-F5344CB8AC3E}">
        <p14:creationId xmlns:p14="http://schemas.microsoft.com/office/powerpoint/2010/main" val="289912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2880F-833F-BC57-C231-5DB6D09A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6ACB8C1-2043-B4D8-DBDF-41788A8294E8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Reporting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41644-AF43-255D-2303-7F2709FD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75" y="1211709"/>
            <a:ext cx="8812138" cy="49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2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99296-4C90-A933-A355-A3E8A929D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2EE8B78-B1A1-9A0A-98DF-1B6D3FB8BAD8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Slick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9AF49-6324-860F-5671-84DE1243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89" y="1776903"/>
            <a:ext cx="3124361" cy="3930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153B3-5892-D3B7-87ED-D1AB103B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11" y="2300243"/>
            <a:ext cx="1861735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9ECC8-43DA-A836-9DC9-A4483707A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11" y="3631856"/>
            <a:ext cx="2556807" cy="802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0ED2E-8C87-3407-8641-6DB14F14F4A3}"/>
              </a:ext>
            </a:extLst>
          </p:cNvPr>
          <p:cNvSpPr txBox="1"/>
          <p:nvPr/>
        </p:nvSpPr>
        <p:spPr>
          <a:xfrm>
            <a:off x="1239416" y="1363320"/>
            <a:ext cx="1901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Slick Class Object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3ADCC-7877-BE5B-6D8E-D18946486DC6}"/>
              </a:ext>
            </a:extLst>
          </p:cNvPr>
          <p:cNvSpPr txBox="1"/>
          <p:nvPr/>
        </p:nvSpPr>
        <p:spPr>
          <a:xfrm>
            <a:off x="6799226" y="1861922"/>
            <a:ext cx="299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`Slick` class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CEA315-9231-532F-40F9-5608DBE10514}"/>
              </a:ext>
            </a:extLst>
          </p:cNvPr>
          <p:cNvSpPr txBox="1"/>
          <p:nvPr/>
        </p:nvSpPr>
        <p:spPr>
          <a:xfrm>
            <a:off x="6799226" y="3193535"/>
            <a:ext cx="445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Access and assign slots with functions</a:t>
            </a:r>
          </a:p>
        </p:txBody>
      </p:sp>
    </p:spTree>
    <p:extLst>
      <p:ext uri="{BB962C8B-B14F-4D97-AF65-F5344CB8AC3E}">
        <p14:creationId xmlns:p14="http://schemas.microsoft.com/office/powerpoint/2010/main" val="394302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C9BE1-4B56-22EB-F459-C61A6B93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8356CBB-5AD4-3A72-2543-10ACBAA803A7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Multi-Language Support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A2185-42EF-2A59-FDF7-DECD7CB0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90" y="1463208"/>
            <a:ext cx="5476344" cy="985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EE86C-2C35-E58C-3A0E-0F079473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490" y="3046823"/>
            <a:ext cx="3416476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1C965-D783-D2DB-0013-2335247D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EB7D7B1-00F0-0FF7-82AC-80CB5173ECDB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Markdown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28FCA-0B84-0EE6-F421-8AD75EAF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83" y="1689884"/>
            <a:ext cx="6731346" cy="1828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B4D676-C4C8-A0CA-3EE8-5759D18630FF}"/>
              </a:ext>
            </a:extLst>
          </p:cNvPr>
          <p:cNvSpPr txBox="1"/>
          <p:nvPr/>
        </p:nvSpPr>
        <p:spPr>
          <a:xfrm>
            <a:off x="888708" y="1263716"/>
            <a:ext cx="2994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Markdown: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61358-245A-2CF3-310E-769DE38C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8" y="4430994"/>
            <a:ext cx="7125066" cy="1200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F85D0A-46F2-81FC-A0F8-BF364EFB9DF1}"/>
              </a:ext>
            </a:extLst>
          </p:cNvPr>
          <p:cNvSpPr txBox="1"/>
          <p:nvPr/>
        </p:nvSpPr>
        <p:spPr>
          <a:xfrm>
            <a:off x="888708" y="3813834"/>
            <a:ext cx="3478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it will appear in the App:</a:t>
            </a:r>
          </a:p>
        </p:txBody>
      </p:sp>
    </p:spTree>
    <p:extLst>
      <p:ext uri="{BB962C8B-B14F-4D97-AF65-F5344CB8AC3E}">
        <p14:creationId xmlns:p14="http://schemas.microsoft.com/office/powerpoint/2010/main" val="132864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1CF8-C3DA-9542-29E1-E42883CC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494F34D-C5C7-F4D7-51EA-B24B2BC939F5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Time 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9909383-ECF5-21E0-AC5A-AB9C256F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4" y="1234761"/>
            <a:ext cx="3551417" cy="2194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C2D7627-0D58-1C57-A2FA-071DB072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4" y="3926205"/>
            <a:ext cx="3551417" cy="2194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A graph of a graph showing the growth of a number of years&#10;&#10;AI-generated content may be incorrect.">
            <a:extLst>
              <a:ext uri="{FF2B5EF4-FFF2-40B4-BE49-F238E27FC236}">
                <a16:creationId xmlns:a16="http://schemas.microsoft.com/office/drawing/2014/main" id="{3748CD7A-393F-0CE1-CCE1-94705EFB6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87" y="792195"/>
            <a:ext cx="7510901" cy="1972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D042A6A-5BA6-0749-1DD8-7434981FB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05" y="3158565"/>
            <a:ext cx="4659453" cy="3525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0508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9687-146D-F2BC-3784-6C4E48916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C55258B0-9728-03AD-424C-595178738EAB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Boxplot</a:t>
            </a:r>
          </a:p>
        </p:txBody>
      </p:sp>
      <p:pic>
        <p:nvPicPr>
          <p:cNvPr id="10" name="Picture 9" descr="A graph with colorful dots and text&#10;&#10;AI-generated content may be incorrect.">
            <a:extLst>
              <a:ext uri="{FF2B5EF4-FFF2-40B4-BE49-F238E27FC236}">
                <a16:creationId xmlns:a16="http://schemas.microsoft.com/office/drawing/2014/main" id="{8516A0D5-A471-E10C-5954-AB087E0AB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2" y="1252136"/>
            <a:ext cx="5895303" cy="1821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graph of different colored shapes&#10;&#10;AI-generated content may be incorrect.">
            <a:extLst>
              <a:ext uri="{FF2B5EF4-FFF2-40B4-BE49-F238E27FC236}">
                <a16:creationId xmlns:a16="http://schemas.microsoft.com/office/drawing/2014/main" id="{65069E9B-5E37-1151-6026-139391955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2" y="3686997"/>
            <a:ext cx="5511619" cy="2126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5C53FF0B-5FCC-E37E-256B-F63269D0A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25" y="2616189"/>
            <a:ext cx="4957986" cy="2286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51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F9FB0-2B8C-D64D-9FA7-49B3E3272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58C6114-E812-37F6-7A6C-A721C946454D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11550676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Plots: Kobe</a:t>
            </a:r>
          </a:p>
        </p:txBody>
      </p:sp>
      <p:pic>
        <p:nvPicPr>
          <p:cNvPr id="4" name="Picture 3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7E6440B0-D007-EAE6-4DA3-7C7FE5D24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2" y="3794850"/>
            <a:ext cx="11019935" cy="27549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A2AF64A1-EE90-D0E2-7587-ACE5925E6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92" y="611789"/>
            <a:ext cx="3347393" cy="27549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703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474</Words>
  <Application>Microsoft Office PowerPoint</Application>
  <PresentationFormat>Widescreen</PresentationFormat>
  <Paragraphs>93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Hordyk</dc:creator>
  <cp:lastModifiedBy>Adrian Hordyk</cp:lastModifiedBy>
  <cp:revision>36</cp:revision>
  <dcterms:created xsi:type="dcterms:W3CDTF">2025-10-01T16:20:10Z</dcterms:created>
  <dcterms:modified xsi:type="dcterms:W3CDTF">2025-10-10T17:41:02Z</dcterms:modified>
</cp:coreProperties>
</file>